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9" d="100"/>
          <a:sy n="159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etano Loria" userId="849e86cc-d9a0-4b4e-967e-480e1379353f" providerId="ADAL" clId="{276FD3A6-0E77-43F6-8367-89A64D213FB6}"/>
    <pc:docChg chg="addSld modSld">
      <pc:chgData name="Gaetano Loria" userId="849e86cc-d9a0-4b4e-967e-480e1379353f" providerId="ADAL" clId="{276FD3A6-0E77-43F6-8367-89A64D213FB6}" dt="2026-07-27T10:30:31.308" v="146" actId="20577"/>
      <pc:docMkLst>
        <pc:docMk/>
      </pc:docMkLst>
      <pc:sldChg chg="modSp mod">
        <pc:chgData name="Gaetano Loria" userId="849e86cc-d9a0-4b4e-967e-480e1379353f" providerId="ADAL" clId="{276FD3A6-0E77-43F6-8367-89A64D213FB6}" dt="2026-07-27T10:30:31.308" v="146" actId="20577"/>
        <pc:sldMkLst>
          <pc:docMk/>
          <pc:sldMk cId="0" sldId="258"/>
        </pc:sldMkLst>
        <pc:spChg chg="mod">
          <ac:chgData name="Gaetano Loria" userId="849e86cc-d9a0-4b4e-967e-480e1379353f" providerId="ADAL" clId="{276FD3A6-0E77-43F6-8367-89A64D213FB6}" dt="2026-07-27T10:30:31.308" v="146" actId="20577"/>
          <ac:spMkLst>
            <pc:docMk/>
            <pc:sldMk cId="0" sldId="258"/>
            <ac:spMk id="3" creationId="{00000000-0000-0000-0000-000000000000}"/>
          </ac:spMkLst>
        </pc:spChg>
        <pc:graphicFrameChg chg="modGraphic">
          <ac:chgData name="Gaetano Loria" userId="849e86cc-d9a0-4b4e-967e-480e1379353f" providerId="ADAL" clId="{276FD3A6-0E77-43F6-8367-89A64D213FB6}" dt="2026-07-27T10:29:55.459" v="138" actId="20577"/>
          <ac:graphicFrameMkLst>
            <pc:docMk/>
            <pc:sldMk cId="0" sldId="258"/>
            <ac:graphicFrameMk id="4" creationId="{00000000-0000-0000-0000-000000000000}"/>
          </ac:graphicFrameMkLst>
        </pc:graphicFrameChg>
      </pc:sldChg>
      <pc:sldChg chg="modSp mod">
        <pc:chgData name="Gaetano Loria" userId="849e86cc-d9a0-4b4e-967e-480e1379353f" providerId="ADAL" clId="{276FD3A6-0E77-43F6-8367-89A64D213FB6}" dt="2026-07-24T12:50:51.747" v="70" actId="20577"/>
        <pc:sldMkLst>
          <pc:docMk/>
          <pc:sldMk cId="0" sldId="262"/>
        </pc:sldMkLst>
        <pc:graphicFrameChg chg="modGraphic">
          <ac:chgData name="Gaetano Loria" userId="849e86cc-d9a0-4b4e-967e-480e1379353f" providerId="ADAL" clId="{276FD3A6-0E77-43F6-8367-89A64D213FB6}" dt="2026-07-24T12:50:51.747" v="70" actId="20577"/>
          <ac:graphicFrameMkLst>
            <pc:docMk/>
            <pc:sldMk cId="0" sldId="262"/>
            <ac:graphicFrameMk id="8" creationId="{00000000-0000-0000-0000-000000000000}"/>
          </ac:graphicFrameMkLst>
        </pc:graphicFrameChg>
      </pc:sldChg>
      <pc:sldChg chg="modSp add mod">
        <pc:chgData name="Gaetano Loria" userId="849e86cc-d9a0-4b4e-967e-480e1379353f" providerId="ADAL" clId="{276FD3A6-0E77-43F6-8367-89A64D213FB6}" dt="2026-07-27T10:29:13.866" v="111" actId="403"/>
        <pc:sldMkLst>
          <pc:docMk/>
          <pc:sldMk cId="1574578565" sldId="263"/>
        </pc:sldMkLst>
        <pc:spChg chg="mod">
          <ac:chgData name="Gaetano Loria" userId="849e86cc-d9a0-4b4e-967e-480e1379353f" providerId="ADAL" clId="{276FD3A6-0E77-43F6-8367-89A64D213FB6}" dt="2026-07-27T10:28:10.064" v="103" actId="20577"/>
          <ac:spMkLst>
            <pc:docMk/>
            <pc:sldMk cId="1574578565" sldId="263"/>
            <ac:spMk id="2" creationId="{161E9203-3F88-32B3-82F8-E4F0D748A2B0}"/>
          </ac:spMkLst>
        </pc:spChg>
        <pc:spChg chg="mod">
          <ac:chgData name="Gaetano Loria" userId="849e86cc-d9a0-4b4e-967e-480e1379353f" providerId="ADAL" clId="{276FD3A6-0E77-43F6-8367-89A64D213FB6}" dt="2026-07-27T10:28:55.531" v="106" actId="20577"/>
          <ac:spMkLst>
            <pc:docMk/>
            <pc:sldMk cId="1574578565" sldId="263"/>
            <ac:spMk id="3" creationId="{EACEECB1-35D4-CA34-15B2-03361216B143}"/>
          </ac:spMkLst>
        </pc:spChg>
        <pc:spChg chg="mod">
          <ac:chgData name="Gaetano Loria" userId="849e86cc-d9a0-4b4e-967e-480e1379353f" providerId="ADAL" clId="{276FD3A6-0E77-43F6-8367-89A64D213FB6}" dt="2026-07-27T10:29:13.866" v="111" actId="403"/>
          <ac:spMkLst>
            <pc:docMk/>
            <pc:sldMk cId="1574578565" sldId="263"/>
            <ac:spMk id="4" creationId="{A585273A-223E-2755-055A-E81A732A88C2}"/>
          </ac:spMkLst>
        </pc:spChg>
        <pc:spChg chg="mod">
          <ac:chgData name="Gaetano Loria" userId="849e86cc-d9a0-4b4e-967e-480e1379353f" providerId="ADAL" clId="{276FD3A6-0E77-43F6-8367-89A64D213FB6}" dt="2026-07-27T10:28:50.130" v="104" actId="6549"/>
          <ac:spMkLst>
            <pc:docMk/>
            <pc:sldMk cId="1574578565" sldId="263"/>
            <ac:spMk id="5" creationId="{254A1FA4-6325-DA3C-EF8D-6FEB65909DF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8730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FCF80-CBD5-A3A7-FC5E-C068A9B32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6A1EC-5302-9FF5-2AE9-30EE0C174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32644-B634-F4CD-C34F-0A08984D4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FA6054-246E-DBE5-A702-E7DFA2C823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43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011680"/>
            <a:ext cx="10362895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Esami di Stato per la Abilitazione all'Esercizio della Professione di Ingegnere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914400" y="3749040"/>
            <a:ext cx="1036289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 Sessione - Anno 2026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Iscrizione alla sezione A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D.P.R. 328/2001 art. 47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691640"/>
            <a:ext cx="103628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22222"/>
                </a:solidFill>
              </a:rPr>
              <a:t>L'esame di Stato è articolato nelle seguenti prove: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80160" y="2240280"/>
            <a:ext cx="9814255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600"/>
              </a:spcAft>
              <a:buSzPct val="100000"/>
              <a:buChar char="•"/>
            </a:pPr>
            <a:r>
              <a:rPr lang="en-US" sz="1800" dirty="0">
                <a:solidFill>
                  <a:srgbClr val="222222"/>
                </a:solidFill>
              </a:rPr>
              <a:t>una </a:t>
            </a:r>
            <a:r>
              <a:rPr lang="en-US" sz="1800" b="1" dirty="0">
                <a:solidFill>
                  <a:srgbClr val="222222"/>
                </a:solidFill>
              </a:rPr>
              <a:t>prova scritta </a:t>
            </a:r>
            <a:r>
              <a:rPr lang="en-US" sz="1800" dirty="0">
                <a:solidFill>
                  <a:srgbClr val="222222"/>
                </a:solidFill>
              </a:rPr>
              <a:t>relativa alle materie caratterizzanti il settore per il quale è richiesta l'iscrizione;</a:t>
            </a:r>
            <a:endParaRPr lang="en-US" sz="1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1800" dirty="0">
                <a:solidFill>
                  <a:srgbClr val="222222"/>
                </a:solidFill>
              </a:rPr>
              <a:t>una </a:t>
            </a:r>
            <a:r>
              <a:rPr lang="en-US" sz="1800" b="1" dirty="0">
                <a:solidFill>
                  <a:srgbClr val="222222"/>
                </a:solidFill>
              </a:rPr>
              <a:t>seconda prova scritta </a:t>
            </a:r>
            <a:r>
              <a:rPr lang="en-US" sz="1800" dirty="0">
                <a:solidFill>
                  <a:srgbClr val="222222"/>
                </a:solidFill>
              </a:rPr>
              <a:t>nelle materie caratterizzanti la classe di laurea corrispondente al percorso formativo specifico;</a:t>
            </a:r>
            <a:endParaRPr lang="en-US" sz="1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1800" dirty="0">
                <a:solidFill>
                  <a:srgbClr val="222222"/>
                </a:solidFill>
              </a:rPr>
              <a:t>una </a:t>
            </a:r>
            <a:r>
              <a:rPr lang="en-US" sz="1800" b="1" dirty="0">
                <a:solidFill>
                  <a:srgbClr val="222222"/>
                </a:solidFill>
              </a:rPr>
              <a:t>prova orale </a:t>
            </a:r>
            <a:r>
              <a:rPr lang="en-US" sz="1800" dirty="0">
                <a:solidFill>
                  <a:srgbClr val="222222"/>
                </a:solidFill>
              </a:rPr>
              <a:t>nelle materie oggetto delle prove scritte ed in legislazione e deontologia professionale;</a:t>
            </a:r>
            <a:endParaRPr lang="en-US" sz="1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1800" dirty="0">
                <a:solidFill>
                  <a:srgbClr val="222222"/>
                </a:solidFill>
              </a:rPr>
              <a:t>una </a:t>
            </a:r>
            <a:r>
              <a:rPr lang="en-US" sz="1800" b="1" dirty="0">
                <a:solidFill>
                  <a:srgbClr val="222222"/>
                </a:solidFill>
              </a:rPr>
              <a:t>prova pratica </a:t>
            </a:r>
            <a:r>
              <a:rPr lang="en-US" sz="1800" dirty="0">
                <a:solidFill>
                  <a:srgbClr val="222222"/>
                </a:solidFill>
              </a:rPr>
              <a:t>di progettazione nelle materie caratterizzanti la classe di laurea corrispondente al percorso formativo specifico.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Calendario delle attività</a:t>
            </a:r>
            <a:endParaRPr lang="en-US" sz="3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135365"/>
              </p:ext>
            </p:extLst>
          </p:nvPr>
        </p:nvGraphicFramePr>
        <p:xfrm>
          <a:off x="822960" y="1920240"/>
          <a:ext cx="10545775" cy="228600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8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martedì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08/09/2026 ore 9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Prima prova scritta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mercoledì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09/09/2026 14:30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Seconda prova scritta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lunedì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28/09/2026 ore 9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Prova orale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martedì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29/09/2026 ore 8:30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Prova pratica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venerdì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09/10/2026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Registrazione dei risultati finali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1"/>
          <p:cNvSpPr/>
          <p:nvPr/>
        </p:nvSpPr>
        <p:spPr>
          <a:xfrm>
            <a:off x="822960" y="4663440"/>
            <a:ext cx="10545775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</a:rPr>
              <a:t>La Commissione valuterà in </a:t>
            </a:r>
            <a:r>
              <a:rPr lang="en-US" dirty="0" err="1">
                <a:solidFill>
                  <a:srgbClr val="222222"/>
                </a:solidFill>
              </a:rPr>
              <a:t>200e</a:t>
            </a:r>
            <a:r>
              <a:rPr lang="en-US" sz="1800" dirty="0" err="1">
                <a:solidFill>
                  <a:srgbClr val="222222"/>
                </a:solidFill>
              </a:rPr>
              <a:t>simi</a:t>
            </a:r>
            <a:r>
              <a:rPr lang="en-US" sz="1800" dirty="0">
                <a:solidFill>
                  <a:srgbClr val="222222"/>
                </a:solidFill>
              </a:rPr>
              <a:t> l'esame, attribuendo un massimo di 50 punti per ciascuna delle quattro prove previste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Prima prova scritta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097280" y="1828800"/>
            <a:ext cx="9997135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400"/>
              </a:spcAft>
              <a:buSzPct val="100000"/>
              <a:buChar char="•"/>
            </a:pPr>
            <a:r>
              <a:rPr lang="en-US" sz="1900" dirty="0">
                <a:solidFill>
                  <a:srgbClr val="222222"/>
                </a:solidFill>
              </a:rPr>
              <a:t>Vengono proposti </a:t>
            </a:r>
            <a:r>
              <a:rPr lang="en-US" sz="1900" b="1" dirty="0">
                <a:solidFill>
                  <a:srgbClr val="222222"/>
                </a:solidFill>
              </a:rPr>
              <a:t>10 quesiti </a:t>
            </a:r>
            <a:r>
              <a:rPr lang="en-US" sz="1900" dirty="0">
                <a:solidFill>
                  <a:srgbClr val="222222"/>
                </a:solidFill>
              </a:rPr>
              <a:t>per ogni specifico settore (Civile e Ambientale, Industriale e dell'Informazione)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candidato sarà </a:t>
            </a:r>
            <a:r>
              <a:rPr lang="en-US" sz="1900" b="1" dirty="0">
                <a:solidFill>
                  <a:srgbClr val="222222"/>
                </a:solidFill>
              </a:rPr>
              <a:t>valutato su 3 quesiti </a:t>
            </a:r>
            <a:r>
              <a:rPr lang="en-US" sz="1900" dirty="0">
                <a:solidFill>
                  <a:srgbClr val="222222"/>
                </a:solidFill>
              </a:rPr>
              <a:t>scelti tra i 10 proposti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Ciascun quesito va svolto in </a:t>
            </a:r>
            <a:r>
              <a:rPr lang="en-US" sz="1900" b="1" dirty="0">
                <a:solidFill>
                  <a:srgbClr val="222222"/>
                </a:solidFill>
              </a:rPr>
              <a:t>non più di due facciate </a:t>
            </a:r>
            <a:r>
              <a:rPr lang="en-US" sz="1900" dirty="0">
                <a:solidFill>
                  <a:srgbClr val="222222"/>
                </a:solidFill>
              </a:rPr>
              <a:t>di foglio protocollo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tempo assegnato è di </a:t>
            </a:r>
            <a:r>
              <a:rPr lang="en-US" sz="1900" b="1" dirty="0">
                <a:solidFill>
                  <a:srgbClr val="222222"/>
                </a:solidFill>
              </a:rPr>
              <a:t>tre ore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Consultabili esclusivamente </a:t>
            </a:r>
            <a:r>
              <a:rPr lang="en-US" sz="1900" b="1" dirty="0">
                <a:solidFill>
                  <a:srgbClr val="222222"/>
                </a:solidFill>
              </a:rPr>
              <a:t>manuali tecnici</a:t>
            </a:r>
            <a:r>
              <a:rPr lang="en-US" sz="1900" dirty="0">
                <a:solidFill>
                  <a:srgbClr val="222222"/>
                </a:solidFill>
              </a:rPr>
              <a:t> e </a:t>
            </a:r>
            <a:r>
              <a:rPr lang="en-US" sz="1900" b="1" dirty="0">
                <a:solidFill>
                  <a:srgbClr val="222222"/>
                </a:solidFill>
              </a:rPr>
              <a:t>norme di legge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A ogni quesito verrà attribuito pari peso e il punteggio massimo sarà pari a </a:t>
            </a:r>
            <a:r>
              <a:rPr lang="en-US" sz="1900" b="1" dirty="0">
                <a:solidFill>
                  <a:srgbClr val="222222"/>
                </a:solidFill>
              </a:rPr>
              <a:t>50 punti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Seconda prova scritta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097280" y="1783080"/>
            <a:ext cx="9997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buSzPct val="100000"/>
              <a:buChar char="•"/>
            </a:pPr>
            <a:r>
              <a:rPr lang="en-US" sz="1900" b="1" dirty="0">
                <a:solidFill>
                  <a:srgbClr val="222222"/>
                </a:solidFill>
              </a:rPr>
              <a:t>Vengono proposti dei temi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1463040" y="2240280"/>
            <a:ext cx="953993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222222"/>
                </a:solidFill>
              </a:rPr>
              <a:t>7 per il settore Civile e Ambientale: Idraulica, Trasporti, Ambiente, Geotecnica, Strutture, Tecnologie Edilizie e Recupero, Urbanistica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600" dirty="0">
                <a:solidFill>
                  <a:srgbClr val="222222"/>
                </a:solidFill>
              </a:rPr>
              <a:t>6 per il settore Industriale: Meccanica, Gestionale, Fisica Tecnica, Elettrica, Chimica, Automazione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600" dirty="0">
                <a:solidFill>
                  <a:srgbClr val="222222"/>
                </a:solidFill>
              </a:rPr>
              <a:t>4 per il settore dell'Informazione: Elettronica, Informatica, Automazione, Telecomunicazioni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4023360"/>
            <a:ext cx="999713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222222"/>
                </a:solidFill>
              </a:rPr>
              <a:t>Va svolto </a:t>
            </a:r>
            <a:r>
              <a:rPr lang="en-US" sz="1900" b="1" dirty="0">
                <a:solidFill>
                  <a:srgbClr val="222222"/>
                </a:solidFill>
              </a:rPr>
              <a:t>un tema </a:t>
            </a:r>
            <a:r>
              <a:rPr lang="en-US" sz="1900" dirty="0">
                <a:solidFill>
                  <a:srgbClr val="222222"/>
                </a:solidFill>
              </a:rPr>
              <a:t>tra quelli proposti in un foglio di 4 facciate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tempo assegnato è di </a:t>
            </a:r>
            <a:r>
              <a:rPr lang="en-US" sz="1900" b="1" dirty="0">
                <a:solidFill>
                  <a:srgbClr val="222222"/>
                </a:solidFill>
              </a:rPr>
              <a:t>tre ore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Consultabili esclusivamente </a:t>
            </a:r>
            <a:r>
              <a:rPr lang="en-US" sz="1900" b="1" dirty="0">
                <a:solidFill>
                  <a:srgbClr val="222222"/>
                </a:solidFill>
              </a:rPr>
              <a:t>manuali tecnici</a:t>
            </a:r>
            <a:r>
              <a:rPr lang="en-US" sz="1900" dirty="0">
                <a:solidFill>
                  <a:srgbClr val="222222"/>
                </a:solidFill>
              </a:rPr>
              <a:t> e </a:t>
            </a:r>
            <a:r>
              <a:rPr lang="en-US" sz="1900" b="1" dirty="0">
                <a:solidFill>
                  <a:srgbClr val="222222"/>
                </a:solidFill>
              </a:rPr>
              <a:t>norme di legge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tema è valutato in </a:t>
            </a:r>
            <a:r>
              <a:rPr lang="en-US" sz="1900" b="1" dirty="0">
                <a:solidFill>
                  <a:srgbClr val="222222"/>
                </a:solidFill>
              </a:rPr>
              <a:t>50esimi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F9CEE6-2BC8-CF86-8FF2-A0538666D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61E9203-3F88-32B3-82F8-E4F0D748A2B0}"/>
              </a:ext>
            </a:extLst>
          </p:cNvPr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 err="1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Prova</a:t>
            </a: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3200" b="1" dirty="0" err="1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Orale</a:t>
            </a:r>
            <a:endParaRPr lang="en-US" sz="3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ACEECB1-35D4-CA34-15B2-03361216B143}"/>
              </a:ext>
            </a:extLst>
          </p:cNvPr>
          <p:cNvSpPr/>
          <p:nvPr/>
        </p:nvSpPr>
        <p:spPr>
          <a:xfrm>
            <a:off x="1097280" y="1783080"/>
            <a:ext cx="9997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082800" lvl="4" indent="-254000">
              <a:buSzPct val="100000"/>
              <a:buChar char="•"/>
            </a:pPr>
            <a:endParaRPr lang="en-US" sz="19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585273A-223E-2755-055A-E81A732A88C2}"/>
              </a:ext>
            </a:extLst>
          </p:cNvPr>
          <p:cNvSpPr/>
          <p:nvPr/>
        </p:nvSpPr>
        <p:spPr>
          <a:xfrm>
            <a:off x="548640" y="1691640"/>
            <a:ext cx="1045433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4130" algn="just">
              <a:lnSpc>
                <a:spcPct val="103000"/>
              </a:lnSpc>
              <a:spcAft>
                <a:spcPts val="1410"/>
              </a:spcAft>
              <a:buNone/>
            </a:pP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 la prova orale, i candidati saranno valutati su due domande tecniche, inerenti al loro ambito professionale, e una terza domanda, sulla deontologia professionale, i regolamenti vigenti degli ordini professionali e la normativa in materia di sicurezza. La valutazione verrà effettuata sulla base della ricchezza e qualità dei contenuti esposti, della correttezza e chiarezza espositiva, della capacità di sintesi e proprietà di linguaggio. 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54A1FA4-6325-DA3C-EF8D-6FEB65909DFC}"/>
              </a:ext>
            </a:extLst>
          </p:cNvPr>
          <p:cNvSpPr/>
          <p:nvPr/>
        </p:nvSpPr>
        <p:spPr>
          <a:xfrm>
            <a:off x="1097280" y="4023360"/>
            <a:ext cx="999713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200"/>
              </a:spcAft>
              <a:buSzPct val="100000"/>
              <a:buChar char="•"/>
            </a:pPr>
            <a:endParaRPr lang="en-US" sz="19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053B2A9-9608-1C8B-AD13-0A2420983829}"/>
              </a:ext>
            </a:extLst>
          </p:cNvPr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74578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Prova pratica di progettazione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097280" y="1783080"/>
            <a:ext cx="9997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buSzPct val="100000"/>
              <a:buChar char="•"/>
            </a:pPr>
            <a:r>
              <a:rPr lang="en-US" sz="1900" b="1" dirty="0">
                <a:solidFill>
                  <a:srgbClr val="222222"/>
                </a:solidFill>
              </a:rPr>
              <a:t>Vengono proposti dei temi progettuali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1463040" y="2240280"/>
            <a:ext cx="953993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222222"/>
                </a:solidFill>
              </a:rPr>
              <a:t>7 per il settore Civile e Ambientale: Idraulica, Trasporti, Ambiente, Geotecnica, Strutture, Tecnologie Edilizie e Recupero, Urbanistica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600" dirty="0">
                <a:solidFill>
                  <a:srgbClr val="222222"/>
                </a:solidFill>
              </a:rPr>
              <a:t>6 per il settore Industriale: Meccanica, Gestionale, Fisica Tecnica, Elettrica, Chimica, Automazione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600" dirty="0">
                <a:solidFill>
                  <a:srgbClr val="222222"/>
                </a:solidFill>
              </a:rPr>
              <a:t>4 per il settore dell'Informazione: Elettronica, Informatica, Automazione, Telecomunicazioni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4023360"/>
            <a:ext cx="999713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222222"/>
                </a:solidFill>
              </a:rPr>
              <a:t>Va svolto </a:t>
            </a:r>
            <a:r>
              <a:rPr lang="en-US" sz="1900" b="1" dirty="0">
                <a:solidFill>
                  <a:srgbClr val="222222"/>
                </a:solidFill>
              </a:rPr>
              <a:t>un tema </a:t>
            </a:r>
            <a:r>
              <a:rPr lang="en-US" sz="1900" dirty="0">
                <a:solidFill>
                  <a:srgbClr val="222222"/>
                </a:solidFill>
              </a:rPr>
              <a:t>tra quelli proposti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tempo assegnato è di </a:t>
            </a:r>
            <a:r>
              <a:rPr lang="en-US" sz="1900" b="1" dirty="0">
                <a:solidFill>
                  <a:srgbClr val="222222"/>
                </a:solidFill>
              </a:rPr>
              <a:t>sei ore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b="1" dirty="0">
                <a:solidFill>
                  <a:srgbClr val="222222"/>
                </a:solidFill>
              </a:rPr>
              <a:t>Libera consultazione </a:t>
            </a:r>
            <a:r>
              <a:rPr lang="en-US" sz="1900" dirty="0">
                <a:solidFill>
                  <a:srgbClr val="222222"/>
                </a:solidFill>
              </a:rPr>
              <a:t>di libri, appunti, manuali e norme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tema progettuale è valutato in </a:t>
            </a:r>
            <a:r>
              <a:rPr lang="en-US" sz="1900" b="1" dirty="0">
                <a:solidFill>
                  <a:srgbClr val="222222"/>
                </a:solidFill>
              </a:rPr>
              <a:t>50esimi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Candidati e suddivisione per aule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(prima e seconda prova scritta)</a:t>
            </a:r>
            <a:endParaRPr lang="en-US" sz="32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55811"/>
              </p:ext>
            </p:extLst>
          </p:nvPr>
        </p:nvGraphicFramePr>
        <p:xfrm>
          <a:off x="822960" y="2377440"/>
          <a:ext cx="10545775" cy="2194560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32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Settore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Sezione A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Sezione B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Totale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Aula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222222"/>
                          </a:solidFill>
                        </a:rPr>
                        <a:t>Civile e Ambientale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50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10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60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 err="1">
                          <a:solidFill>
                            <a:srgbClr val="222222"/>
                          </a:solidFill>
                        </a:rPr>
                        <a:t>D34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222222"/>
                          </a:solidFill>
                        </a:rPr>
                        <a:t>Industriale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/>
                        <a:t>35</a:t>
                      </a: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/>
                        <a:t>8</a:t>
                      </a: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43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 err="1">
                          <a:solidFill>
                            <a:srgbClr val="222222"/>
                          </a:solidFill>
                        </a:rPr>
                        <a:t>D32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 err="1">
                          <a:solidFill>
                            <a:srgbClr val="222222"/>
                          </a:solidFill>
                        </a:rPr>
                        <a:t>Informazione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7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0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7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 err="1">
                          <a:solidFill>
                            <a:srgbClr val="222222"/>
                          </a:solidFill>
                        </a:rPr>
                        <a:t>D32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568</Words>
  <Application>Microsoft Office PowerPoint</Application>
  <PresentationFormat>Widescreen</PresentationFormat>
  <Paragraphs>86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Georgia</vt:lpstr>
      <vt:lpstr>Times New Roman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Gaetano Loria</cp:lastModifiedBy>
  <cp:revision>3</cp:revision>
  <dcterms:created xsi:type="dcterms:W3CDTF">2026-07-21T15:10:08Z</dcterms:created>
  <dcterms:modified xsi:type="dcterms:W3CDTF">2026-07-27T10:30:38Z</dcterms:modified>
</cp:coreProperties>
</file>